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171" r:id="rId3"/>
    <p:sldId id="1139" r:id="rId4"/>
    <p:sldId id="1172" r:id="rId5"/>
    <p:sldId id="1167" r:id="rId6"/>
    <p:sldId id="1173"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08" autoAdjust="0"/>
    <p:restoredTop sz="72960" autoAdjust="0"/>
  </p:normalViewPr>
  <p:slideViewPr>
    <p:cSldViewPr>
      <p:cViewPr varScale="1">
        <p:scale>
          <a:sx n="188" d="100"/>
          <a:sy n="188" d="100"/>
        </p:scale>
        <p:origin x="26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3/18/22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781823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440707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4284349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876817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743316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Thessalonians 3:6-15</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745675"/>
          </a:xfrm>
          <a:prstGeom prst="rect">
            <a:avLst/>
          </a:prstGeom>
          <a:noFill/>
          <a:ln w="9525">
            <a:noFill/>
            <a:miter lim="800000"/>
            <a:headEnd/>
            <a:tailEnd/>
          </a:ln>
        </p:spPr>
        <p:txBody>
          <a:bodyPr wrap="square">
            <a:prstTxWarp prst="textNoShape">
              <a:avLst/>
            </a:prstTxWarp>
            <a:spAutoFit/>
          </a:bodyPr>
          <a:lstStyle/>
          <a:p>
            <a:pPr indent="80400">
              <a:lnSpc>
                <a:spcPct val="110000"/>
              </a:lnSpc>
              <a:spcAft>
                <a:spcPts val="0"/>
              </a:spcAft>
            </a:pP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6 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Now we command you, brothers, in the name of our Lord Jesus Christ, that you keep away from any brother who is walking in idleness and not in accord with the tradition that you received from us.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7 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you yourselves know how you ought to imitate us, because we were not idle when we were with you,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8 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nor did we eat anyone’s bread without paying for it, but with toil and labour we worked night and day, that we might not be a burden to any of you.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9 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It was not because we do not have that right, but to give you in ourselves an example to imitate.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10 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even when we were with you, we would give you this command: If anyone is not willing to work, let him not eat.</a:t>
            </a:r>
            <a:r>
              <a:rPr lang="en-AU" sz="2800" dirty="0">
                <a:solidFill>
                  <a:schemeClr val="bg1"/>
                </a:solidFill>
                <a:latin typeface="Times New Roman" panose="02020603050405020304" pitchFamily="18" charset="0"/>
                <a:cs typeface="Times New Roman" panose="02020603050405020304" pitchFamily="18" charset="0"/>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8049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4401205"/>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11 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we hear that some among you walk in idleness, not busy at work, but busybodies.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12 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Now such persons we command and encourage in the Lord Jesus Christ to do their work quietly and to earn their own living. </a:t>
            </a:r>
          </a:p>
          <a:p>
            <a:pPr indent="152400"/>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p>
          <a:p>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13 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As for you, brothers, do not grow weary in doing good.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14 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If anyone does not obey what we say in this letter, take note of that person, and have nothing to do with him, that he may be ashamed.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15 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Do not regard him as an enemy, but warn him as a brother.</a:t>
            </a:r>
            <a:r>
              <a:rPr lang="en-AU" sz="2800" dirty="0">
                <a:solidFill>
                  <a:schemeClr val="bg1"/>
                </a:solidFill>
                <a:latin typeface="Times New Roman" panose="02020603050405020304" pitchFamily="18" charset="0"/>
                <a:cs typeface="Times New Roman" panose="02020603050405020304" pitchFamily="18" charset="0"/>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036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 y="0"/>
            <a:ext cx="9144001" cy="461665"/>
          </a:xfrm>
          <a:prstGeom prst="rect">
            <a:avLst/>
          </a:prstGeom>
          <a:noFill/>
          <a:ln>
            <a:noFill/>
          </a:ln>
        </p:spPr>
        <p:txBody>
          <a:bodyPr wrap="square" rtlCol="0">
            <a:spAutoFit/>
          </a:bodyPr>
          <a:lstStyle/>
          <a:p>
            <a:pPr marL="317500" indent="-317500" algn="ctr"/>
            <a:r>
              <a:rPr lang="en-AU" sz="2400" b="1" dirty="0">
                <a:solidFill>
                  <a:srgbClr val="FFFF00"/>
                </a:solidFill>
                <a:latin typeface="Times New Roman" panose="02020603050405020304" pitchFamily="18" charset="0"/>
                <a:cs typeface="Times New Roman" panose="02020603050405020304" pitchFamily="18" charset="0"/>
              </a:rPr>
              <a:t>Work    and    Accountability</a:t>
            </a:r>
            <a:endParaRPr lang="en-AU" sz="2000" dirty="0">
              <a:solidFill>
                <a:srgbClr val="FFFF00"/>
              </a:solidFill>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A7382B3A-3E88-B144-8478-192358E3B78E}"/>
              </a:ext>
            </a:extLst>
          </p:cNvPr>
          <p:cNvSpPr/>
          <p:nvPr/>
        </p:nvSpPr>
        <p:spPr>
          <a:xfrm>
            <a:off x="12877" y="1161908"/>
            <a:ext cx="9116696"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Now we command you, brothers, in the name of our Lord Jesus Christ, that you keep away from any brother who</a:t>
            </a:r>
            <a:r>
              <a:rPr lang="en-AU" dirty="0"/>
              <a:t> ....</a:t>
            </a:r>
          </a:p>
          <a:p>
            <a:endParaRPr lang="en-AU"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67A84375-E7A0-CE4A-8B61-1B281007F1AD}"/>
              </a:ext>
            </a:extLst>
          </p:cNvPr>
          <p:cNvSpPr txBox="1"/>
          <p:nvPr/>
        </p:nvSpPr>
        <p:spPr>
          <a:xfrm>
            <a:off x="1907704" y="756825"/>
            <a:ext cx="4752528" cy="369332"/>
          </a:xfrm>
          <a:prstGeom prst="rect">
            <a:avLst/>
          </a:prstGeom>
          <a:noFill/>
          <a:ln>
            <a:solidFill>
              <a:srgbClr val="FFFF00"/>
            </a:solidFill>
          </a:ln>
        </p:spPr>
        <p:txBody>
          <a:bodyPr wrap="square" rtlCol="0">
            <a:spAutoFit/>
          </a:bodyPr>
          <a:lstStyle/>
          <a:p>
            <a:pPr marL="4763" indent="-4763" algn="ctr"/>
            <a:r>
              <a:rPr lang="en-AU" dirty="0">
                <a:solidFill>
                  <a:srgbClr val="FFFF00"/>
                </a:solidFill>
                <a:latin typeface="Times New Roman" panose="02020603050405020304" pitchFamily="18" charset="0"/>
                <a:cs typeface="Times New Roman" panose="02020603050405020304" pitchFamily="18" charset="0"/>
              </a:rPr>
              <a:t>To work, isn’t an option – it’s a commandment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B31F7FC1-85C2-3E43-831F-1CF1D3B270C9}"/>
              </a:ext>
            </a:extLst>
          </p:cNvPr>
          <p:cNvSpPr txBox="1"/>
          <p:nvPr/>
        </p:nvSpPr>
        <p:spPr>
          <a:xfrm>
            <a:off x="-1" y="351742"/>
            <a:ext cx="9116696"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Letting work consume us, is sin because we’re not living our life for Jesus</a:t>
            </a:r>
          </a:p>
        </p:txBody>
      </p:sp>
    </p:spTree>
    <p:extLst>
      <p:ext uri="{BB962C8B-B14F-4D97-AF65-F5344CB8AC3E}">
        <p14:creationId xmlns:p14="http://schemas.microsoft.com/office/powerpoint/2010/main" val="2301508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6" grpId="0" animBg="1"/>
      <p:bldP spid="1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 y="0"/>
            <a:ext cx="9144001" cy="461665"/>
          </a:xfrm>
          <a:prstGeom prst="rect">
            <a:avLst/>
          </a:prstGeom>
          <a:noFill/>
          <a:ln>
            <a:noFill/>
          </a:ln>
        </p:spPr>
        <p:txBody>
          <a:bodyPr wrap="square" rtlCol="0">
            <a:spAutoFit/>
          </a:bodyPr>
          <a:lstStyle/>
          <a:p>
            <a:pPr marL="317500" indent="-317500" algn="ctr"/>
            <a:r>
              <a:rPr lang="en-AU" sz="2400" b="1" dirty="0">
                <a:solidFill>
                  <a:srgbClr val="FFFF00"/>
                </a:solidFill>
                <a:latin typeface="Times New Roman" panose="02020603050405020304" pitchFamily="18" charset="0"/>
                <a:cs typeface="Times New Roman" panose="02020603050405020304" pitchFamily="18" charset="0"/>
              </a:rPr>
              <a:t>Work    and    Accountability</a:t>
            </a:r>
            <a:endParaRPr lang="en-AU" sz="2000" dirty="0">
              <a:solidFill>
                <a:srgbClr val="FFFF00"/>
              </a:solidFill>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A7382B3A-3E88-B144-8478-192358E3B78E}"/>
              </a:ext>
            </a:extLst>
          </p:cNvPr>
          <p:cNvSpPr/>
          <p:nvPr/>
        </p:nvSpPr>
        <p:spPr>
          <a:xfrm>
            <a:off x="12877" y="1161908"/>
            <a:ext cx="9144001"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Now we command you, brothers, in the name of our Lord Jesus Christ, that you keep away from any brother who</a:t>
            </a:r>
            <a:r>
              <a:rPr lang="en-AU" dirty="0"/>
              <a:t> </a:t>
            </a:r>
            <a:r>
              <a:rPr lang="en-AU" dirty="0">
                <a:latin typeface="Comic Sans MS" panose="030F0902030302020204" pitchFamily="66" charset="0"/>
                <a:ea typeface="Times New Roman" panose="02020603050405020304" pitchFamily="18" charset="0"/>
                <a:cs typeface="Times New Roman" panose="02020603050405020304" pitchFamily="18" charset="0"/>
              </a:rPr>
              <a:t>is walking in idleness and not in accord with the tradition that you received from us.</a:t>
            </a:r>
            <a:r>
              <a:rPr lang="en-AU" dirty="0"/>
              <a:t> </a:t>
            </a:r>
            <a:endParaRPr lang="en-AU"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67A84375-E7A0-CE4A-8B61-1B281007F1AD}"/>
              </a:ext>
            </a:extLst>
          </p:cNvPr>
          <p:cNvSpPr txBox="1"/>
          <p:nvPr/>
        </p:nvSpPr>
        <p:spPr>
          <a:xfrm>
            <a:off x="1907704" y="756825"/>
            <a:ext cx="4752528" cy="369332"/>
          </a:xfrm>
          <a:prstGeom prst="rect">
            <a:avLst/>
          </a:prstGeom>
          <a:noFill/>
          <a:ln>
            <a:solidFill>
              <a:srgbClr val="FFFF00"/>
            </a:solidFill>
          </a:ln>
        </p:spPr>
        <p:txBody>
          <a:bodyPr wrap="square" rtlCol="0">
            <a:spAutoFit/>
          </a:bodyPr>
          <a:lstStyle/>
          <a:p>
            <a:pPr marL="4763" indent="-4763" algn="ctr"/>
            <a:r>
              <a:rPr lang="en-AU" dirty="0">
                <a:solidFill>
                  <a:srgbClr val="FFFF00"/>
                </a:solidFill>
                <a:latin typeface="Times New Roman" panose="02020603050405020304" pitchFamily="18" charset="0"/>
                <a:cs typeface="Times New Roman" panose="02020603050405020304" pitchFamily="18" charset="0"/>
              </a:rPr>
              <a:t>To work, isn’t an option – it’s a commandment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262D2D2A-7BBB-6F4F-B2D2-7FEA23659A96}"/>
              </a:ext>
            </a:extLst>
          </p:cNvPr>
          <p:cNvSpPr txBox="1"/>
          <p:nvPr/>
        </p:nvSpPr>
        <p:spPr>
          <a:xfrm>
            <a:off x="-1" y="2120989"/>
            <a:ext cx="5639243" cy="369332"/>
          </a:xfrm>
          <a:prstGeom prst="rect">
            <a:avLst/>
          </a:prstGeom>
          <a:noFill/>
          <a:ln>
            <a:noFill/>
          </a:ln>
        </p:spPr>
        <p:txBody>
          <a:bodyPr wrap="square" rtlCol="0">
            <a:spAutoFit/>
          </a:bodyPr>
          <a:lstStyle/>
          <a:p>
            <a:pPr marL="4763" indent="-4763"/>
            <a:r>
              <a:rPr lang="en-AU" b="1" baseline="30000" dirty="0">
                <a:solidFill>
                  <a:srgbClr val="FFFF00"/>
                </a:solidFill>
                <a:latin typeface="Comic Sans MS" panose="030F0902030302020204" pitchFamily="66" charset="0"/>
                <a:cs typeface="Times New Roman" panose="02020603050405020304" pitchFamily="18" charset="0"/>
              </a:rPr>
              <a:t>10 </a:t>
            </a:r>
            <a:r>
              <a:rPr lang="en-AU" dirty="0">
                <a:solidFill>
                  <a:srgbClr val="FFFF00"/>
                </a:solidFill>
                <a:latin typeface="Comic Sans MS" panose="030F0902030302020204" pitchFamily="66" charset="0"/>
                <a:cs typeface="Times New Roman" panose="02020603050405020304" pitchFamily="18" charset="0"/>
              </a:rPr>
              <a:t>If anyone is not willing to work, let him not eat</a:t>
            </a:r>
            <a:endParaRPr lang="en-AU" b="1" u="sng" dirty="0">
              <a:solidFill>
                <a:srgbClr val="FFFF00"/>
              </a:solidFill>
              <a:latin typeface="Comic Sans MS" panose="030F0902030302020204" pitchFamily="66" charset="0"/>
              <a:cs typeface="Times New Roman" panose="02020603050405020304" pitchFamily="18" charset="0"/>
            </a:endParaRPr>
          </a:p>
        </p:txBody>
      </p:sp>
      <p:sp>
        <p:nvSpPr>
          <p:cNvPr id="18" name="TextBox 17">
            <a:extLst>
              <a:ext uri="{FF2B5EF4-FFF2-40B4-BE49-F238E27FC236}">
                <a16:creationId xmlns:a16="http://schemas.microsoft.com/office/drawing/2014/main" id="{B31F7FC1-85C2-3E43-831F-1CF1D3B270C9}"/>
              </a:ext>
            </a:extLst>
          </p:cNvPr>
          <p:cNvSpPr txBox="1"/>
          <p:nvPr/>
        </p:nvSpPr>
        <p:spPr>
          <a:xfrm>
            <a:off x="-1" y="351742"/>
            <a:ext cx="9116696"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Letting work consume us, is sin because we’re not living our life for Jesus</a:t>
            </a:r>
          </a:p>
        </p:txBody>
      </p:sp>
      <p:sp>
        <p:nvSpPr>
          <p:cNvPr id="10" name="TextBox 9">
            <a:extLst>
              <a:ext uri="{FF2B5EF4-FFF2-40B4-BE49-F238E27FC236}">
                <a16:creationId xmlns:a16="http://schemas.microsoft.com/office/drawing/2014/main" id="{F015D1EE-689B-5E4C-9600-0CC61DD049CA}"/>
              </a:ext>
            </a:extLst>
          </p:cNvPr>
          <p:cNvSpPr txBox="1"/>
          <p:nvPr/>
        </p:nvSpPr>
        <p:spPr>
          <a:xfrm>
            <a:off x="-8966" y="2395695"/>
            <a:ext cx="9116696"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having to work, isn’t punishment, or 2nd best.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were created to work and not be idle.</a:t>
            </a:r>
          </a:p>
        </p:txBody>
      </p:sp>
      <p:sp>
        <p:nvSpPr>
          <p:cNvPr id="11" name="Rectangle 10">
            <a:extLst>
              <a:ext uri="{FF2B5EF4-FFF2-40B4-BE49-F238E27FC236}">
                <a16:creationId xmlns:a16="http://schemas.microsoft.com/office/drawing/2014/main" id="{373EE566-F96A-F249-9FFC-1E2D73F8FD65}"/>
              </a:ext>
            </a:extLst>
          </p:cNvPr>
          <p:cNvSpPr/>
          <p:nvPr/>
        </p:nvSpPr>
        <p:spPr>
          <a:xfrm>
            <a:off x="5364088" y="2166009"/>
            <a:ext cx="3792790" cy="1200329"/>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Genesis 2:(ESV)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cs typeface="Times New Roman" panose="02020603050405020304" pitchFamily="18" charset="0"/>
              </a:rPr>
              <a:t>YHWH God took the man and put him in the garden of Eden to work it and keep it.</a:t>
            </a:r>
            <a:r>
              <a:rPr lang="en-AU" dirty="0"/>
              <a:t> </a:t>
            </a:r>
            <a:endParaRPr lang="en-AU" dirty="0">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680A6BFB-BD0E-B841-B06F-31A477EB08C0}"/>
              </a:ext>
            </a:extLst>
          </p:cNvPr>
          <p:cNvSpPr txBox="1"/>
          <p:nvPr/>
        </p:nvSpPr>
        <p:spPr>
          <a:xfrm>
            <a:off x="12876" y="3381813"/>
            <a:ext cx="907692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worked as an example to work and not be idle.</a:t>
            </a:r>
          </a:p>
        </p:txBody>
      </p:sp>
      <p:sp>
        <p:nvSpPr>
          <p:cNvPr id="14" name="TextBox 13">
            <a:extLst>
              <a:ext uri="{FF2B5EF4-FFF2-40B4-BE49-F238E27FC236}">
                <a16:creationId xmlns:a16="http://schemas.microsoft.com/office/drawing/2014/main" id="{5B7B5B77-9F9C-7445-AFE4-3C51B382E398}"/>
              </a:ext>
            </a:extLst>
          </p:cNvPr>
          <p:cNvSpPr txBox="1"/>
          <p:nvPr/>
        </p:nvSpPr>
        <p:spPr>
          <a:xfrm>
            <a:off x="29354" y="3064598"/>
            <a:ext cx="5648208" cy="369332"/>
          </a:xfrm>
          <a:prstGeom prst="rect">
            <a:avLst/>
          </a:prstGeom>
          <a:noFill/>
          <a:ln>
            <a:noFill/>
          </a:ln>
        </p:spPr>
        <p:txBody>
          <a:bodyPr wrap="square" rtlCol="0">
            <a:spAutoFit/>
          </a:bodyPr>
          <a:lstStyle/>
          <a:p>
            <a:pPr marL="4763" indent="-4763"/>
            <a:r>
              <a:rPr lang="en-AU" b="1" dirty="0">
                <a:solidFill>
                  <a:srgbClr val="FFFF00"/>
                </a:solidFill>
                <a:latin typeface="Times New Roman" panose="02020603050405020304" pitchFamily="18" charset="0"/>
                <a:cs typeface="Times New Roman" panose="02020603050405020304" pitchFamily="18" charset="0"/>
              </a:rPr>
              <a:t>Work to provide our needs  /  Not created to be idle</a:t>
            </a:r>
            <a:endParaRPr lang="en-AU" b="1" u="sng" dirty="0">
              <a:solidFill>
                <a:srgbClr val="FFFF00"/>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462AEC21-A39E-044B-AE25-C103CDD4C762}"/>
              </a:ext>
            </a:extLst>
          </p:cNvPr>
          <p:cNvSpPr/>
          <p:nvPr/>
        </p:nvSpPr>
        <p:spPr>
          <a:xfrm>
            <a:off x="1715315" y="3731693"/>
            <a:ext cx="4944917"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dirty="0">
                <a:latin typeface="Comic Sans MS" panose="030F0902030302020204" pitchFamily="66" charset="0"/>
                <a:ea typeface="Times New Roman" panose="02020603050405020304" pitchFamily="18" charset="0"/>
                <a:cs typeface="Times New Roman" panose="02020603050405020304" pitchFamily="18" charset="0"/>
              </a:rPr>
              <a:t>For we hear that some among you walk in idleness, not busy at work, but busybodies.</a:t>
            </a:r>
            <a:endParaRPr lang="en-AU" dirty="0">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9E9C6E82-8974-6C4A-99F8-7677EE8CB0D3}"/>
              </a:ext>
            </a:extLst>
          </p:cNvPr>
          <p:cNvSpPr txBox="1"/>
          <p:nvPr/>
        </p:nvSpPr>
        <p:spPr>
          <a:xfrm>
            <a:off x="6103" y="4404586"/>
            <a:ext cx="907692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not busy at God’s work (earning a living / doing good), idleness leads to trouble</a:t>
            </a:r>
          </a:p>
        </p:txBody>
      </p:sp>
    </p:spTree>
    <p:extLst>
      <p:ext uri="{BB962C8B-B14F-4D97-AF65-F5344CB8AC3E}">
        <p14:creationId xmlns:p14="http://schemas.microsoft.com/office/powerpoint/2010/main" val="425665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0" grpId="0"/>
      <p:bldP spid="11" grpId="0" animBg="1"/>
      <p:bldP spid="12" grpId="0"/>
      <p:bldP spid="14" grpId="0"/>
      <p:bldP spid="15" grpId="0" animBg="1"/>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4047" y="-44627"/>
            <a:ext cx="9144001" cy="461665"/>
          </a:xfrm>
          <a:prstGeom prst="rect">
            <a:avLst/>
          </a:prstGeom>
          <a:noFill/>
          <a:ln>
            <a:noFill/>
          </a:ln>
        </p:spPr>
        <p:txBody>
          <a:bodyPr wrap="square" rtlCol="0">
            <a:spAutoFit/>
          </a:bodyPr>
          <a:lstStyle/>
          <a:p>
            <a:pPr marL="317500" indent="-317500" algn="ctr"/>
            <a:r>
              <a:rPr lang="en-AU" sz="2400" b="1" dirty="0">
                <a:solidFill>
                  <a:srgbClr val="FFFF00"/>
                </a:solidFill>
                <a:latin typeface="Times New Roman" panose="02020603050405020304" pitchFamily="18" charset="0"/>
                <a:cs typeface="Times New Roman" panose="02020603050405020304" pitchFamily="18" charset="0"/>
              </a:rPr>
              <a:t>Work    and    Accountability</a:t>
            </a:r>
            <a:endParaRPr lang="en-AU" sz="2000" dirty="0">
              <a:solidFill>
                <a:srgbClr val="FFFF00"/>
              </a:solidFill>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A7382B3A-3E88-B144-8478-192358E3B78E}"/>
              </a:ext>
            </a:extLst>
          </p:cNvPr>
          <p:cNvSpPr/>
          <p:nvPr/>
        </p:nvSpPr>
        <p:spPr>
          <a:xfrm>
            <a:off x="-1" y="958226"/>
            <a:ext cx="9144001"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Now we command you, brothers, in the name of our Lord Jesus Christ, that you keep away from any brother who</a:t>
            </a:r>
            <a:r>
              <a:rPr lang="en-AU" dirty="0"/>
              <a:t> </a:t>
            </a:r>
            <a:r>
              <a:rPr lang="en-AU" dirty="0">
                <a:latin typeface="Comic Sans MS" panose="030F0902030302020204" pitchFamily="66" charset="0"/>
                <a:ea typeface="Times New Roman" panose="02020603050405020304" pitchFamily="18" charset="0"/>
                <a:cs typeface="Times New Roman" panose="02020603050405020304" pitchFamily="18" charset="0"/>
              </a:rPr>
              <a:t>is walking in idleness and not in accord with the tradition that you received from us.</a:t>
            </a:r>
            <a:r>
              <a:rPr lang="en-AU" dirty="0"/>
              <a:t> </a:t>
            </a:r>
            <a:endParaRPr lang="en-AU"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67A84375-E7A0-CE4A-8B61-1B281007F1AD}"/>
              </a:ext>
            </a:extLst>
          </p:cNvPr>
          <p:cNvSpPr txBox="1"/>
          <p:nvPr/>
        </p:nvSpPr>
        <p:spPr>
          <a:xfrm>
            <a:off x="1715315" y="574588"/>
            <a:ext cx="4752528" cy="369332"/>
          </a:xfrm>
          <a:prstGeom prst="rect">
            <a:avLst/>
          </a:prstGeom>
          <a:noFill/>
          <a:ln>
            <a:solidFill>
              <a:srgbClr val="FFFF00"/>
            </a:solidFill>
          </a:ln>
        </p:spPr>
        <p:txBody>
          <a:bodyPr wrap="square" rtlCol="0">
            <a:spAutoFit/>
          </a:bodyPr>
          <a:lstStyle/>
          <a:p>
            <a:pPr marL="4763" indent="-4763" algn="ctr"/>
            <a:r>
              <a:rPr lang="en-AU" dirty="0">
                <a:solidFill>
                  <a:srgbClr val="FFFF00"/>
                </a:solidFill>
                <a:latin typeface="Times New Roman" panose="02020603050405020304" pitchFamily="18" charset="0"/>
                <a:cs typeface="Times New Roman" panose="02020603050405020304" pitchFamily="18" charset="0"/>
              </a:rPr>
              <a:t>To work, isn’t an option – it’s a commandment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262D2D2A-7BBB-6F4F-B2D2-7FEA23659A96}"/>
              </a:ext>
            </a:extLst>
          </p:cNvPr>
          <p:cNvSpPr txBox="1"/>
          <p:nvPr/>
        </p:nvSpPr>
        <p:spPr>
          <a:xfrm>
            <a:off x="2824103" y="1891687"/>
            <a:ext cx="5639243" cy="369332"/>
          </a:xfrm>
          <a:prstGeom prst="rect">
            <a:avLst/>
          </a:prstGeom>
          <a:noFill/>
          <a:ln>
            <a:noFill/>
          </a:ln>
        </p:spPr>
        <p:txBody>
          <a:bodyPr wrap="square" rtlCol="0">
            <a:spAutoFit/>
          </a:bodyPr>
          <a:lstStyle/>
          <a:p>
            <a:pPr marL="4763" indent="-4763"/>
            <a:r>
              <a:rPr lang="en-AU" b="1" baseline="30000" dirty="0">
                <a:solidFill>
                  <a:schemeClr val="bg1"/>
                </a:solidFill>
                <a:latin typeface="Comic Sans MS" panose="030F0902030302020204" pitchFamily="66" charset="0"/>
                <a:cs typeface="Times New Roman" panose="02020603050405020304" pitchFamily="18" charset="0"/>
              </a:rPr>
              <a:t>10 </a:t>
            </a:r>
            <a:r>
              <a:rPr lang="en-AU" dirty="0">
                <a:solidFill>
                  <a:schemeClr val="bg1"/>
                </a:solidFill>
                <a:latin typeface="Comic Sans MS" panose="030F0902030302020204" pitchFamily="66" charset="0"/>
                <a:cs typeface="Times New Roman" panose="02020603050405020304" pitchFamily="18" charset="0"/>
              </a:rPr>
              <a:t>If anyone is not willing to work, let him not eat</a:t>
            </a:r>
            <a:endParaRPr lang="en-AU" b="1" u="sng" dirty="0">
              <a:solidFill>
                <a:schemeClr val="bg1"/>
              </a:solidFill>
              <a:latin typeface="Comic Sans MS" panose="030F0902030302020204" pitchFamily="66" charset="0"/>
              <a:cs typeface="Times New Roman" panose="02020603050405020304" pitchFamily="18" charset="0"/>
            </a:endParaRPr>
          </a:p>
        </p:txBody>
      </p:sp>
      <p:sp>
        <p:nvSpPr>
          <p:cNvPr id="18" name="TextBox 17">
            <a:extLst>
              <a:ext uri="{FF2B5EF4-FFF2-40B4-BE49-F238E27FC236}">
                <a16:creationId xmlns:a16="http://schemas.microsoft.com/office/drawing/2014/main" id="{B31F7FC1-85C2-3E43-831F-1CF1D3B270C9}"/>
              </a:ext>
            </a:extLst>
          </p:cNvPr>
          <p:cNvSpPr txBox="1"/>
          <p:nvPr/>
        </p:nvSpPr>
        <p:spPr>
          <a:xfrm>
            <a:off x="16988" y="245439"/>
            <a:ext cx="9116696"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Letting work consume us, is sin because we’re not living our life for Jesus</a:t>
            </a:r>
          </a:p>
        </p:txBody>
      </p:sp>
      <p:sp>
        <p:nvSpPr>
          <p:cNvPr id="12" name="TextBox 11">
            <a:extLst>
              <a:ext uri="{FF2B5EF4-FFF2-40B4-BE49-F238E27FC236}">
                <a16:creationId xmlns:a16="http://schemas.microsoft.com/office/drawing/2014/main" id="{680A6BFB-BD0E-B841-B06F-31A477EB08C0}"/>
              </a:ext>
            </a:extLst>
          </p:cNvPr>
          <p:cNvSpPr txBox="1"/>
          <p:nvPr/>
        </p:nvSpPr>
        <p:spPr>
          <a:xfrm>
            <a:off x="24562" y="2439643"/>
            <a:ext cx="907692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worked as an example to work and not be idle.</a:t>
            </a:r>
          </a:p>
        </p:txBody>
      </p:sp>
      <p:sp>
        <p:nvSpPr>
          <p:cNvPr id="14" name="TextBox 13">
            <a:extLst>
              <a:ext uri="{FF2B5EF4-FFF2-40B4-BE49-F238E27FC236}">
                <a16:creationId xmlns:a16="http://schemas.microsoft.com/office/drawing/2014/main" id="{5B7B5B77-9F9C-7445-AFE4-3C51B382E398}"/>
              </a:ext>
            </a:extLst>
          </p:cNvPr>
          <p:cNvSpPr txBox="1"/>
          <p:nvPr/>
        </p:nvSpPr>
        <p:spPr>
          <a:xfrm>
            <a:off x="-1" y="2165665"/>
            <a:ext cx="564820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Work to provide our needs    /    Not created to be idle</a:t>
            </a:r>
            <a:endParaRPr lang="en-AU" u="sng" dirty="0">
              <a:solidFill>
                <a:srgbClr val="FFFF00"/>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462AEC21-A39E-044B-AE25-C103CDD4C762}"/>
              </a:ext>
            </a:extLst>
          </p:cNvPr>
          <p:cNvSpPr/>
          <p:nvPr/>
        </p:nvSpPr>
        <p:spPr>
          <a:xfrm>
            <a:off x="1043608" y="3849422"/>
            <a:ext cx="6793490"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cs typeface="Times New Roman" panose="02020603050405020304" pitchFamily="18" charset="0"/>
              </a:rPr>
              <a:t>Do not regard him as an enemy, but warn him as a brother.</a:t>
            </a:r>
            <a:r>
              <a:rPr lang="en-AU" dirty="0"/>
              <a:t> </a:t>
            </a:r>
            <a:endParaRPr lang="en-AU"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9E9C6E82-8974-6C4A-99F8-7677EE8CB0D3}"/>
              </a:ext>
            </a:extLst>
          </p:cNvPr>
          <p:cNvSpPr txBox="1"/>
          <p:nvPr/>
        </p:nvSpPr>
        <p:spPr>
          <a:xfrm>
            <a:off x="16988" y="2731727"/>
            <a:ext cx="907692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not busy at God’s work (earning a living / doing good), idleness leads to trouble</a:t>
            </a:r>
          </a:p>
        </p:txBody>
      </p:sp>
      <p:sp>
        <p:nvSpPr>
          <p:cNvPr id="19" name="TextBox 18">
            <a:extLst>
              <a:ext uri="{FF2B5EF4-FFF2-40B4-BE49-F238E27FC236}">
                <a16:creationId xmlns:a16="http://schemas.microsoft.com/office/drawing/2014/main" id="{B92ADA8B-D6B8-3C41-8E9B-FB30CFA155CE}"/>
              </a:ext>
            </a:extLst>
          </p:cNvPr>
          <p:cNvSpPr txBox="1"/>
          <p:nvPr/>
        </p:nvSpPr>
        <p:spPr>
          <a:xfrm>
            <a:off x="20392" y="3075883"/>
            <a:ext cx="9113291"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Loving our Brothers &amp; Sisters in Christ enough to be accountable to each other</a:t>
            </a:r>
            <a:endParaRPr lang="en-AU" u="sng" dirty="0">
              <a:solidFill>
                <a:srgbClr val="FFFF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15959854-9213-E440-8BD8-1E6B370E4A4B}"/>
              </a:ext>
            </a:extLst>
          </p:cNvPr>
          <p:cNvSpPr txBox="1"/>
          <p:nvPr/>
        </p:nvSpPr>
        <p:spPr>
          <a:xfrm>
            <a:off x="467544" y="3402287"/>
            <a:ext cx="8606047"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Aim to correct;  if refuses to repent, no longer mix with them (to be ashamed)</a:t>
            </a:r>
          </a:p>
        </p:txBody>
      </p:sp>
      <p:sp>
        <p:nvSpPr>
          <p:cNvPr id="21" name="TextBox 20">
            <a:extLst>
              <a:ext uri="{FF2B5EF4-FFF2-40B4-BE49-F238E27FC236}">
                <a16:creationId xmlns:a16="http://schemas.microsoft.com/office/drawing/2014/main" id="{8C36719F-9857-6444-85DB-3B233DAC3A80}"/>
              </a:ext>
            </a:extLst>
          </p:cNvPr>
          <p:cNvSpPr txBox="1"/>
          <p:nvPr/>
        </p:nvSpPr>
        <p:spPr>
          <a:xfrm>
            <a:off x="1403649" y="4378244"/>
            <a:ext cx="7128792" cy="1200329"/>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Do not be idle.  Work for a living;  Work for God’s Kingdom.</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Do Good.  God is always at work.  Join Him in that work.</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Hold one another accountable.  Do it in love – not as an enemy.</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Work quietly – not in pride or arrogance.</a:t>
            </a:r>
          </a:p>
        </p:txBody>
      </p:sp>
    </p:spTree>
    <p:extLst>
      <p:ext uri="{BB962C8B-B14F-4D97-AF65-F5344CB8AC3E}">
        <p14:creationId xmlns:p14="http://schemas.microsoft.com/office/powerpoint/2010/main" val="285582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1"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143666</TotalTime>
  <Words>748</Words>
  <Application>Microsoft Macintosh PowerPoint</Application>
  <PresentationFormat>On-screen Show (16:10)</PresentationFormat>
  <Paragraphs>46</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2369</cp:revision>
  <cp:lastPrinted>2022-03-18T07:40:46Z</cp:lastPrinted>
  <dcterms:created xsi:type="dcterms:W3CDTF">2016-11-04T06:28:01Z</dcterms:created>
  <dcterms:modified xsi:type="dcterms:W3CDTF">2022-03-18T07:44:19Z</dcterms:modified>
</cp:coreProperties>
</file>